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83" r:id="rId3"/>
    <p:sldId id="277" r:id="rId4"/>
    <p:sldId id="278" r:id="rId5"/>
    <p:sldId id="279" r:id="rId6"/>
    <p:sldId id="280" r:id="rId7"/>
    <p:sldId id="281" r:id="rId8"/>
    <p:sldId id="28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3536" y="3256342"/>
            <a:ext cx="4645250" cy="1147863"/>
          </a:xfrm>
        </p:spPr>
        <p:txBody>
          <a:bodyPr anchor="t">
            <a:normAutofit fontScale="85000" lnSpcReduction="10000"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Performance Optimizations in Hive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73765A-C900-4EEC-AE6C-60A65B3CE9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84"/>
    </mc:Choice>
    <mc:Fallback>
      <p:transition spd="slow" advTm="19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Hive </a:t>
            </a:r>
            <a:r>
              <a:rPr lang="en-US" sz="2800" b="1" dirty="0" err="1"/>
              <a:t>Optimisation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List of all optimization techniques:</a:t>
            </a:r>
          </a:p>
          <a:p>
            <a:pPr marL="914400" lvl="1" indent="-457200">
              <a:buAutoNum type="arabicPeriod"/>
            </a:pPr>
            <a:r>
              <a:rPr lang="en-US" b="1" dirty="0"/>
              <a:t>Partition/Bucket</a:t>
            </a:r>
          </a:p>
          <a:p>
            <a:pPr marL="914400" lvl="1" indent="-457200">
              <a:buAutoNum type="arabicPeriod"/>
            </a:pPr>
            <a:r>
              <a:rPr lang="en-US" b="1" dirty="0" err="1"/>
              <a:t>Tez</a:t>
            </a:r>
            <a:r>
              <a:rPr lang="en-US" b="1" dirty="0"/>
              <a:t> execution engine</a:t>
            </a:r>
          </a:p>
          <a:p>
            <a:pPr marL="914400" lvl="1" indent="-457200">
              <a:buAutoNum type="arabicPeriod"/>
            </a:pPr>
            <a:r>
              <a:rPr lang="en-US" b="1" dirty="0"/>
              <a:t>ORC file format</a:t>
            </a:r>
          </a:p>
          <a:p>
            <a:pPr marL="914400" lvl="1" indent="-457200">
              <a:buAutoNum type="arabicPeriod"/>
            </a:pPr>
            <a:r>
              <a:rPr lang="en-US" b="1" dirty="0"/>
              <a:t>Vectorized query execution</a:t>
            </a:r>
          </a:p>
          <a:p>
            <a:pPr marL="914400" lvl="1" indent="-457200">
              <a:buAutoNum type="arabicPeriod"/>
            </a:pPr>
            <a:r>
              <a:rPr lang="en-US" b="1" dirty="0"/>
              <a:t>Cost Based Analysis</a:t>
            </a:r>
          </a:p>
          <a:p>
            <a:pPr marL="914400" lvl="1" indent="-457200">
              <a:buAutoNum type="arabicPeriod"/>
            </a:pPr>
            <a:r>
              <a:rPr lang="en-US" b="1" dirty="0"/>
              <a:t>Indexing</a:t>
            </a:r>
          </a:p>
          <a:p>
            <a:pPr marL="914400" lvl="1" indent="-457200">
              <a:buAutoNum type="arabicPeriod"/>
            </a:pPr>
            <a:endParaRPr lang="en-US" b="1" dirty="0"/>
          </a:p>
          <a:p>
            <a:pPr marL="914400" lvl="1" indent="-457200">
              <a:buAutoNum type="arabicPeriod"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4069FF-F3DC-453A-8489-5C62EA2B51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10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51"/>
    </mc:Choice>
    <mc:Fallback>
      <p:transition spd="slow" advTm="39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Performance optimization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lvl="1"/>
            <a:r>
              <a:rPr lang="en-US" b="1" dirty="0" err="1"/>
              <a:t>Tez</a:t>
            </a:r>
            <a:r>
              <a:rPr lang="en-US" b="1" dirty="0"/>
              <a:t> Execution Engine </a:t>
            </a:r>
            <a:r>
              <a:rPr lang="en-US" dirty="0"/>
              <a:t>– </a:t>
            </a:r>
            <a:r>
              <a:rPr lang="en-US" dirty="0" err="1"/>
              <a:t>Tez</a:t>
            </a:r>
            <a:r>
              <a:rPr lang="en-US" dirty="0"/>
              <a:t> is the recommended execution engine </a:t>
            </a:r>
            <a:r>
              <a:rPr lang="en-US" dirty="0" err="1"/>
              <a:t>forHive</a:t>
            </a:r>
            <a:r>
              <a:rPr lang="en-US" dirty="0"/>
              <a:t> Query </a:t>
            </a:r>
            <a:r>
              <a:rPr lang="en-US" dirty="0" err="1"/>
              <a:t>Optimisation.Tez</a:t>
            </a:r>
            <a:r>
              <a:rPr lang="en-US" dirty="0"/>
              <a:t> is an application framework built on </a:t>
            </a:r>
            <a:r>
              <a:rPr lang="en-US" b="1" dirty="0"/>
              <a:t>YARN</a:t>
            </a:r>
            <a:r>
              <a:rPr lang="en-US" dirty="0"/>
              <a:t>. That executes complex-directed acyclic graphs of general data processing tasks which are much more flexible and powerful successor to the map-reduce framework.</a:t>
            </a:r>
          </a:p>
          <a:p>
            <a:pPr marL="457200" lvl="1" indent="0">
              <a:buNone/>
            </a:pPr>
            <a:r>
              <a:rPr lang="en-US" b="1" dirty="0"/>
              <a:t>	</a:t>
            </a:r>
          </a:p>
          <a:p>
            <a:pPr marL="457200" lvl="1" indent="0">
              <a:buNone/>
            </a:pPr>
            <a:r>
              <a:rPr lang="en-US" b="1" dirty="0"/>
              <a:t>	set </a:t>
            </a:r>
            <a:r>
              <a:rPr lang="en-US" b="1" dirty="0" err="1"/>
              <a:t>hive.execution.engine</a:t>
            </a:r>
            <a:r>
              <a:rPr lang="en-US" b="1" dirty="0"/>
              <a:t>=</a:t>
            </a:r>
            <a:r>
              <a:rPr lang="en-US" b="1" dirty="0" err="1"/>
              <a:t>tez</a:t>
            </a:r>
            <a:endParaRPr lang="en-US" b="1" dirty="0"/>
          </a:p>
          <a:p>
            <a:pPr marL="457200" lvl="1" indent="0">
              <a:buNone/>
            </a:pPr>
            <a:endParaRPr lang="en-US" b="1" dirty="0"/>
          </a:p>
          <a:p>
            <a:pPr lvl="1"/>
            <a:r>
              <a:rPr lang="en-US" b="1" dirty="0" err="1"/>
              <a:t>ORCfile</a:t>
            </a:r>
            <a:r>
              <a:rPr lang="en-US" b="1" dirty="0"/>
              <a:t> Format:</a:t>
            </a:r>
            <a:r>
              <a:rPr lang="en-US" dirty="0"/>
              <a:t> Hive supports </a:t>
            </a:r>
            <a:r>
              <a:rPr lang="en-US" dirty="0" err="1"/>
              <a:t>ORCfile</a:t>
            </a:r>
            <a:r>
              <a:rPr lang="en-US" dirty="0"/>
              <a:t>, an </a:t>
            </a:r>
            <a:r>
              <a:rPr lang="en-US" dirty="0" err="1"/>
              <a:t>Optimised</a:t>
            </a:r>
            <a:r>
              <a:rPr lang="en-US" dirty="0"/>
              <a:t> Record columnar storage format that sports fantastic speed improvements through techniques like </a:t>
            </a:r>
            <a:r>
              <a:rPr lang="en-US" b="1" dirty="0"/>
              <a:t>Predicate push down, compression and more.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0052426-3463-49D5-82EE-1BDA79D6E5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38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004"/>
    </mc:Choice>
    <mc:Fallback>
      <p:transition spd="slow" advTm="89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b="1" dirty="0"/>
              <a:t>Vectorized query execution</a:t>
            </a:r>
            <a:r>
              <a:rPr lang="en-US" dirty="0"/>
              <a:t> improves performance of operations like scans, aggregations, filters and joins, by performing them in batches of 1024 rows at once instead of single row each time.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set </a:t>
            </a:r>
            <a:r>
              <a:rPr lang="en-US" b="1" dirty="0" err="1"/>
              <a:t>hive.vectorized.execution.enabled</a:t>
            </a:r>
            <a:r>
              <a:rPr lang="en-US" b="1" dirty="0"/>
              <a:t> = true;</a:t>
            </a:r>
          </a:p>
          <a:p>
            <a:pPr marL="457200" lvl="1" indent="0">
              <a:buNone/>
            </a:pPr>
            <a:r>
              <a:rPr lang="en-US" b="1" dirty="0"/>
              <a:t>set </a:t>
            </a:r>
            <a:r>
              <a:rPr lang="en-US" b="1" dirty="0" err="1"/>
              <a:t>hive.vectorized.execution.reduce.enabled</a:t>
            </a:r>
            <a:r>
              <a:rPr lang="en-US" b="1" dirty="0"/>
              <a:t> = true;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Partitioning/Bucketing : </a:t>
            </a:r>
            <a:r>
              <a:rPr lang="en-US" dirty="0"/>
              <a:t>Hive Partitioning is meant for the purpose of grouping similar type of data together on the basis of column or partition key.</a:t>
            </a:r>
          </a:p>
          <a:p>
            <a:pPr marL="457200" lvl="1" indent="0">
              <a:buNone/>
            </a:pPr>
            <a:r>
              <a:rPr lang="en-US" dirty="0"/>
              <a:t>Partitioning provides granularity. Hence, by scanning only relevant partitioned data instead of the whole dataset it reduces the query latency.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b="1" dirty="0"/>
              <a:t>Buckets</a:t>
            </a:r>
            <a:r>
              <a:rPr lang="en-US" dirty="0"/>
              <a:t> in hive is used to divide data into multiple files or directories within a Partition. Which provides further query performance in scenarios like </a:t>
            </a:r>
            <a:r>
              <a:rPr lang="en-US" dirty="0" err="1"/>
              <a:t>Mapside</a:t>
            </a:r>
            <a:r>
              <a:rPr lang="en-US" dirty="0"/>
              <a:t> join etc.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91A028-002D-4F3A-BB76-322D0CC04F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1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637"/>
    </mc:Choice>
    <mc:Fallback>
      <p:transition spd="slow" advTm="132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77500" lnSpcReduction="20000"/>
          </a:bodyPr>
          <a:lstStyle/>
          <a:p>
            <a:pPr marL="457200" lvl="1" indent="0">
              <a:lnSpc>
                <a:spcPct val="110000"/>
              </a:lnSpc>
              <a:buNone/>
            </a:pPr>
            <a:r>
              <a:rPr lang="en-US" sz="2900" b="1" dirty="0"/>
              <a:t>Cost-based optimization </a:t>
            </a:r>
            <a:r>
              <a:rPr lang="en-US" sz="2900" dirty="0"/>
              <a:t>: performs further optimizations based on query cost, resulting in potentially different decisions: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dirty="0"/>
              <a:t>how to order joins,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dirty="0"/>
              <a:t>which type of join to perform,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dirty="0"/>
              <a:t>degree of parallelism and others.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900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dirty="0"/>
              <a:t>To use cost-based optimization (also known as CBO), set the following parameters at the beginning of your query: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900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b="1" dirty="0"/>
              <a:t>set </a:t>
            </a:r>
            <a:r>
              <a:rPr lang="en-US" sz="2900" b="1" dirty="0" err="1"/>
              <a:t>hive.cbo.enable</a:t>
            </a:r>
            <a:r>
              <a:rPr lang="en-US" sz="2900" b="1" dirty="0"/>
              <a:t>=true;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b="1" dirty="0"/>
              <a:t>set </a:t>
            </a:r>
            <a:r>
              <a:rPr lang="en-US" sz="2900" b="1" dirty="0" err="1"/>
              <a:t>hive.compute.query.using.stats</a:t>
            </a:r>
            <a:r>
              <a:rPr lang="en-US" sz="2900" b="1" dirty="0"/>
              <a:t>=true;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b="1" dirty="0"/>
              <a:t>set </a:t>
            </a:r>
            <a:r>
              <a:rPr lang="en-US" sz="2900" b="1" dirty="0" err="1"/>
              <a:t>hive.stats.fetch.column.stats</a:t>
            </a:r>
            <a:r>
              <a:rPr lang="en-US" sz="2900" b="1" dirty="0"/>
              <a:t>=true;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900" b="1" dirty="0"/>
              <a:t>set </a:t>
            </a:r>
            <a:r>
              <a:rPr lang="en-US" sz="2900" b="1" dirty="0" err="1"/>
              <a:t>hive.stats.fetch.partition.stats</a:t>
            </a:r>
            <a:r>
              <a:rPr lang="en-US" sz="2900" b="1" dirty="0"/>
              <a:t>=true;</a:t>
            </a:r>
            <a:endParaRPr lang="en-US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5DDABE-5E32-4E71-9214-41AC068C40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34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446"/>
    </mc:Choice>
    <mc:Fallback>
      <p:transition spd="slow" advTm="85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476875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en-US" dirty="0"/>
              <a:t>To prepare the data for CBO run Hive’s </a:t>
            </a:r>
            <a:r>
              <a:rPr lang="en-US" dirty="0">
                <a:highlight>
                  <a:srgbClr val="00FFFF"/>
                </a:highlight>
              </a:rPr>
              <a:t>“analyze” </a:t>
            </a:r>
            <a:r>
              <a:rPr lang="en-US" dirty="0"/>
              <a:t>command to collect various statistics on the tables for which we want to use CBO.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For example, in a table </a:t>
            </a:r>
            <a:r>
              <a:rPr lang="en-US" dirty="0" err="1"/>
              <a:t>TableName</a:t>
            </a:r>
            <a:r>
              <a:rPr lang="en-US" dirty="0"/>
              <a:t> we want to collect statistics about the table and about 2 columns: “A” and “B”: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highlight>
                  <a:srgbClr val="00FFFF"/>
                </a:highlight>
              </a:rPr>
              <a:t>analyze table </a:t>
            </a:r>
            <a:r>
              <a:rPr lang="en-US" dirty="0" err="1">
                <a:highlight>
                  <a:srgbClr val="00FFFF"/>
                </a:highlight>
              </a:rPr>
              <a:t>TableName</a:t>
            </a:r>
            <a:r>
              <a:rPr lang="en-US" dirty="0">
                <a:highlight>
                  <a:srgbClr val="00FFFF"/>
                </a:highlight>
              </a:rPr>
              <a:t> compute statistics;</a:t>
            </a:r>
          </a:p>
          <a:p>
            <a:pPr marL="457200" lvl="1" indent="0">
              <a:buNone/>
            </a:pPr>
            <a:endParaRPr lang="en-US" dirty="0">
              <a:highlight>
                <a:srgbClr val="00FFFF"/>
              </a:highlight>
            </a:endParaRPr>
          </a:p>
          <a:p>
            <a:pPr marL="457200" lvl="1" indent="0">
              <a:buNone/>
            </a:pPr>
            <a:r>
              <a:rPr lang="en-US" dirty="0">
                <a:highlight>
                  <a:srgbClr val="00FFFF"/>
                </a:highlight>
              </a:rPr>
              <a:t>analyze table </a:t>
            </a:r>
            <a:r>
              <a:rPr lang="en-US" dirty="0" err="1">
                <a:highlight>
                  <a:srgbClr val="00FFFF"/>
                </a:highlight>
              </a:rPr>
              <a:t>TableName</a:t>
            </a:r>
            <a:r>
              <a:rPr lang="en-US" dirty="0">
                <a:highlight>
                  <a:srgbClr val="00FFFF"/>
                </a:highlight>
              </a:rPr>
              <a:t> compute statistics for columns A, B;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With Current HIVE version ,the analyze command works much faster, and you don’t need to specify each column, so you can just issue: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analyze table </a:t>
            </a:r>
            <a:r>
              <a:rPr lang="en-US" dirty="0" err="1"/>
              <a:t>TableName</a:t>
            </a:r>
            <a:r>
              <a:rPr lang="en-US" dirty="0"/>
              <a:t> compute statistics for columns;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Now executing a query using this table should result in a different execution plan that is faster because of the cost calculation and different execution plan created by Hive.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E5FADBC-5F52-434E-A27E-3D483CF0F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3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00"/>
    </mc:Choice>
    <mc:Fallback>
      <p:transition spd="slow" advTm="77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Hive Indexing </a:t>
            </a:r>
            <a:r>
              <a:rPr lang="en-US" dirty="0"/>
              <a:t>: To increase your query performance indexing will definitely help. For the original table use of indexing will create a separate table called index table which acts as a reference.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And also these index tables in itself could be partitioned.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 In case the table is indexed ,there is no need for the query to scan all the rows in the table.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Further, it checks the index first and then goes to the particular column and performs the operation which reduces large amount of time goes in the table scan.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151DF71-E1F1-4547-BE05-61EA48CF5C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9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42"/>
    </mc:Choice>
    <mc:Fallback>
      <p:transition spd="slow" advTm="47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List of all optimization techniques:</a:t>
            </a:r>
          </a:p>
          <a:p>
            <a:pPr marL="914400" lvl="1" indent="-457200">
              <a:buAutoNum type="arabicPeriod"/>
            </a:pPr>
            <a:r>
              <a:rPr lang="en-US" b="1" dirty="0"/>
              <a:t>Partition/Bucket</a:t>
            </a:r>
          </a:p>
          <a:p>
            <a:pPr marL="914400" lvl="1" indent="-457200">
              <a:buAutoNum type="arabicPeriod"/>
            </a:pPr>
            <a:r>
              <a:rPr lang="en-US" b="1" dirty="0" err="1"/>
              <a:t>Tez</a:t>
            </a:r>
            <a:r>
              <a:rPr lang="en-US" b="1" dirty="0"/>
              <a:t> execution engine</a:t>
            </a:r>
          </a:p>
          <a:p>
            <a:pPr marL="914400" lvl="1" indent="-457200">
              <a:buAutoNum type="arabicPeriod"/>
            </a:pPr>
            <a:r>
              <a:rPr lang="en-US" b="1" dirty="0"/>
              <a:t>ORC file format</a:t>
            </a:r>
          </a:p>
          <a:p>
            <a:pPr marL="914400" lvl="1" indent="-457200">
              <a:buAutoNum type="arabicPeriod"/>
            </a:pPr>
            <a:r>
              <a:rPr lang="en-US" b="1" dirty="0"/>
              <a:t>Vectorized query execution</a:t>
            </a:r>
          </a:p>
          <a:p>
            <a:pPr marL="914400" lvl="1" indent="-457200">
              <a:buAutoNum type="arabicPeriod"/>
            </a:pPr>
            <a:r>
              <a:rPr lang="en-US" b="1" dirty="0"/>
              <a:t>Cost Based Analysis</a:t>
            </a:r>
          </a:p>
          <a:p>
            <a:pPr marL="914400" lvl="1" indent="-457200">
              <a:buAutoNum type="arabicPeriod"/>
            </a:pPr>
            <a:r>
              <a:rPr lang="en-US" b="1" dirty="0"/>
              <a:t>Indexing</a:t>
            </a:r>
          </a:p>
          <a:p>
            <a:pPr marL="914400" lvl="1" indent="-457200">
              <a:buAutoNum type="arabicPeriod"/>
            </a:pPr>
            <a:endParaRPr lang="en-US" b="1" dirty="0"/>
          </a:p>
          <a:p>
            <a:pPr marL="914400" lvl="1" indent="-457200">
              <a:buAutoNum type="arabicPeriod"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E10D3B-964F-440E-9DAE-00E8439999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20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75"/>
    </mc:Choice>
    <mc:Fallback>
      <p:transition spd="slow" advTm="46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1F1557-FB4A-4852-8366-0EB0EC185B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8"/>
    </mc:Choice>
    <mc:Fallback>
      <p:transition spd="slow" advTm="2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4434</TotalTime>
  <Words>517</Words>
  <Application>Microsoft Office PowerPoint</Application>
  <PresentationFormat>Widescreen</PresentationFormat>
  <Paragraphs>70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Apache Hive Interview Questions</vt:lpstr>
      <vt:lpstr>Hive Optimisation</vt:lpstr>
      <vt:lpstr>Performance optimization in Hive</vt:lpstr>
      <vt:lpstr>Bucket Join in Hive</vt:lpstr>
      <vt:lpstr>Bucket Join in Hive</vt:lpstr>
      <vt:lpstr>Bucket Join in Hive</vt:lpstr>
      <vt:lpstr>Bucket Join in Hive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96</cp:revision>
  <dcterms:created xsi:type="dcterms:W3CDTF">2019-01-05T09:32:29Z</dcterms:created>
  <dcterms:modified xsi:type="dcterms:W3CDTF">2019-01-10T16:43:06Z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